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60" r:id="rId12"/>
    <p:sldId id="271" r:id="rId13"/>
    <p:sldId id="272" r:id="rId14"/>
    <p:sldId id="27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5E2E4"/>
          </a:solidFill>
        </a:fill>
      </a:tcStyle>
    </a:wholeTbl>
    <a:band2H>
      <a:tcTxStyle/>
      <a:tcStyle>
        <a:tcBdr/>
        <a:fill>
          <a:solidFill>
            <a:srgbClr val="EBF1F2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762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762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F1DDCB"/>
          </a:solidFill>
        </a:fill>
      </a:tcStyle>
    </a:wholeTbl>
    <a:band2H>
      <a:tcTxStyle/>
      <a:tcStyle>
        <a:tcBdr/>
        <a:fill>
          <a:solidFill>
            <a:srgbClr val="F8EF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762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762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1D3D7"/>
          </a:solidFill>
        </a:fill>
      </a:tcStyle>
    </a:wholeTbl>
    <a:band2H>
      <a:tcTxStyle/>
      <a:tcStyle>
        <a:tcBdr/>
        <a:fill>
          <a:solidFill>
            <a:srgbClr val="E9EAEC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762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762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340053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53535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35353"/>
              </a:solidFill>
              <a:prstDash val="solid"/>
              <a:round/>
            </a:ln>
          </a:top>
          <a:bottom>
            <a:ln w="50800" cap="flat">
              <a:solidFill>
                <a:srgbClr val="53535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50800" cap="flat">
              <a:solidFill>
                <a:srgbClr val="53535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76200" cap="flat">
              <a:solidFill>
                <a:srgbClr val="340053"/>
              </a:solidFill>
              <a:prstDash val="solid"/>
              <a:round/>
            </a:ln>
          </a:top>
          <a:bottom>
            <a:ln w="254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25400" cap="flat">
              <a:solidFill>
                <a:srgbClr val="340053"/>
              </a:solidFill>
              <a:prstDash val="solid"/>
              <a:round/>
            </a:ln>
          </a:left>
          <a:right>
            <a:ln w="25400" cap="flat">
              <a:solidFill>
                <a:srgbClr val="340053"/>
              </a:solidFill>
              <a:prstDash val="solid"/>
              <a:round/>
            </a:ln>
          </a:right>
          <a:top>
            <a:ln w="25400" cap="flat">
              <a:solidFill>
                <a:srgbClr val="340053"/>
              </a:solidFill>
              <a:prstDash val="solid"/>
              <a:round/>
            </a:ln>
          </a:top>
          <a:bottom>
            <a:ln w="76200" cap="flat">
              <a:solidFill>
                <a:srgbClr val="340053"/>
              </a:solidFill>
              <a:prstDash val="solid"/>
              <a:round/>
            </a:ln>
          </a:bottom>
          <a:insideH>
            <a:ln w="25400" cap="flat">
              <a:solidFill>
                <a:srgbClr val="340053"/>
              </a:solidFill>
              <a:prstDash val="solid"/>
              <a:round/>
            </a:ln>
          </a:insideH>
          <a:insideV>
            <a:ln w="254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B68C4-B382-4A5F-BCD1-1294DFA66E5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18A91-4F25-458D-95C9-110A9AD71976}">
      <dgm:prSet/>
      <dgm:spPr/>
      <dgm:t>
        <a:bodyPr/>
        <a:lstStyle/>
        <a:p>
          <a:r>
            <a:rPr lang="en-US" b="0" i="0" baseline="0" dirty="0">
              <a:solidFill>
                <a:srgbClr val="FF0000"/>
              </a:solidFill>
            </a:rPr>
            <a:t>Myth</a:t>
          </a:r>
          <a:r>
            <a:rPr lang="en-US" b="0" i="0" baseline="0" dirty="0"/>
            <a:t>: I’m too sick to donate.</a:t>
          </a:r>
          <a:endParaRPr lang="en-US" dirty="0"/>
        </a:p>
      </dgm:t>
    </dgm:pt>
    <dgm:pt modelId="{78F241DB-491B-4FFE-8140-90E29390E960}" type="parTrans" cxnId="{9FA13DA4-AA95-4B07-8B75-3E634D80F95C}">
      <dgm:prSet/>
      <dgm:spPr/>
      <dgm:t>
        <a:bodyPr/>
        <a:lstStyle/>
        <a:p>
          <a:endParaRPr lang="en-US"/>
        </a:p>
      </dgm:t>
    </dgm:pt>
    <dgm:pt modelId="{71436E0A-A259-402B-A395-632A04AE31A9}" type="sibTrans" cxnId="{9FA13DA4-AA95-4B07-8B75-3E634D80F95C}">
      <dgm:prSet/>
      <dgm:spPr/>
      <dgm:t>
        <a:bodyPr/>
        <a:lstStyle/>
        <a:p>
          <a:endParaRPr lang="en-US"/>
        </a:p>
      </dgm:t>
    </dgm:pt>
    <dgm:pt modelId="{3B48B3EA-F0E2-4E17-B45A-AE95FBD42DC2}">
      <dgm:prSet/>
      <dgm:spPr/>
      <dgm:t>
        <a:bodyPr/>
        <a:lstStyle/>
        <a:p>
          <a:r>
            <a:rPr lang="en-US" b="0" i="0" baseline="0" dirty="0">
              <a:solidFill>
                <a:srgbClr val="00B050"/>
              </a:solidFill>
            </a:rPr>
            <a:t>Fact</a:t>
          </a:r>
          <a:r>
            <a:rPr lang="en-US" b="0" i="0" baseline="0" dirty="0"/>
            <a:t>: Many patients remain eligible despite illness.</a:t>
          </a:r>
          <a:endParaRPr lang="en-US" dirty="0"/>
        </a:p>
      </dgm:t>
    </dgm:pt>
    <dgm:pt modelId="{0735F44C-9012-41F7-A071-3F43CE03C98F}" type="parTrans" cxnId="{02A72B0C-956C-4351-81D2-D23AD66B6936}">
      <dgm:prSet/>
      <dgm:spPr/>
      <dgm:t>
        <a:bodyPr/>
        <a:lstStyle/>
        <a:p>
          <a:endParaRPr lang="en-US"/>
        </a:p>
      </dgm:t>
    </dgm:pt>
    <dgm:pt modelId="{06995CB8-2A37-4DAD-B28F-D9BE79617CDA}" type="sibTrans" cxnId="{02A72B0C-956C-4351-81D2-D23AD66B6936}">
      <dgm:prSet/>
      <dgm:spPr/>
      <dgm:t>
        <a:bodyPr/>
        <a:lstStyle/>
        <a:p>
          <a:endParaRPr lang="en-US"/>
        </a:p>
      </dgm:t>
    </dgm:pt>
    <dgm:pt modelId="{01273C2C-2AE7-4E50-8A9F-F0309873ABD3}">
      <dgm:prSet/>
      <dgm:spPr/>
      <dgm:t>
        <a:bodyPr/>
        <a:lstStyle/>
        <a:p>
          <a:r>
            <a:rPr lang="en-US" b="0" i="0" baseline="0" dirty="0">
              <a:solidFill>
                <a:srgbClr val="FF0000"/>
              </a:solidFill>
            </a:rPr>
            <a:t>Myth</a:t>
          </a:r>
          <a:r>
            <a:rPr lang="en-US" b="0" i="0" baseline="0" dirty="0"/>
            <a:t>: Donation will delay funeral arrangements.</a:t>
          </a:r>
          <a:endParaRPr lang="en-US" dirty="0"/>
        </a:p>
      </dgm:t>
    </dgm:pt>
    <dgm:pt modelId="{33061460-D194-4118-BB43-3D4D0EF34321}" type="parTrans" cxnId="{6F40614A-14D4-4A55-98BC-016955C7C9D6}">
      <dgm:prSet/>
      <dgm:spPr/>
      <dgm:t>
        <a:bodyPr/>
        <a:lstStyle/>
        <a:p>
          <a:endParaRPr lang="en-US"/>
        </a:p>
      </dgm:t>
    </dgm:pt>
    <dgm:pt modelId="{5CA73FA9-CB41-423B-A663-0FE2A4F4D998}" type="sibTrans" cxnId="{6F40614A-14D4-4A55-98BC-016955C7C9D6}">
      <dgm:prSet/>
      <dgm:spPr/>
      <dgm:t>
        <a:bodyPr/>
        <a:lstStyle/>
        <a:p>
          <a:endParaRPr lang="en-US"/>
        </a:p>
      </dgm:t>
    </dgm:pt>
    <dgm:pt modelId="{9AFB4257-7416-49C1-A401-B61174ABFD80}">
      <dgm:prSet/>
      <dgm:spPr/>
      <dgm:t>
        <a:bodyPr/>
        <a:lstStyle/>
        <a:p>
          <a:r>
            <a:rPr lang="en-US" b="0" i="0" baseline="0" dirty="0">
              <a:solidFill>
                <a:srgbClr val="00B050"/>
              </a:solidFill>
            </a:rPr>
            <a:t>Fact</a:t>
          </a:r>
          <a:r>
            <a:rPr lang="en-US" b="0" i="0" baseline="0" dirty="0"/>
            <a:t>:  Recovery typically occurs within hours and rarely  causes delays.</a:t>
          </a:r>
          <a:endParaRPr lang="en-US" dirty="0"/>
        </a:p>
      </dgm:t>
    </dgm:pt>
    <dgm:pt modelId="{32540302-728F-4966-8AAB-5D5401DA1EC3}" type="parTrans" cxnId="{4C0723A1-B6B1-4B5F-B428-1B1692823683}">
      <dgm:prSet/>
      <dgm:spPr/>
      <dgm:t>
        <a:bodyPr/>
        <a:lstStyle/>
        <a:p>
          <a:endParaRPr lang="en-US"/>
        </a:p>
      </dgm:t>
    </dgm:pt>
    <dgm:pt modelId="{9DF37295-97A0-4C6B-9215-D267C255C115}" type="sibTrans" cxnId="{4C0723A1-B6B1-4B5F-B428-1B1692823683}">
      <dgm:prSet/>
      <dgm:spPr/>
      <dgm:t>
        <a:bodyPr/>
        <a:lstStyle/>
        <a:p>
          <a:endParaRPr lang="en-US"/>
        </a:p>
      </dgm:t>
    </dgm:pt>
    <dgm:pt modelId="{DFB5401F-820C-4066-BFA2-D7E2C689A939}">
      <dgm:prSet/>
      <dgm:spPr/>
      <dgm:t>
        <a:bodyPr/>
        <a:lstStyle/>
        <a:p>
          <a:r>
            <a:rPr lang="en-US" b="0" i="0" baseline="0" dirty="0">
              <a:solidFill>
                <a:srgbClr val="FF0000"/>
              </a:solidFill>
            </a:rPr>
            <a:t>Myth</a:t>
          </a:r>
          <a:r>
            <a:rPr lang="en-US" b="0" i="0" baseline="0" dirty="0"/>
            <a:t>: My family will not be able to have a viewing.</a:t>
          </a:r>
          <a:endParaRPr lang="en-US" dirty="0"/>
        </a:p>
      </dgm:t>
    </dgm:pt>
    <dgm:pt modelId="{4F6A4F90-FEE4-4F6A-9EBE-279988D10B48}" type="parTrans" cxnId="{C47D2F78-9DF9-4401-A373-1783E5FCDB95}">
      <dgm:prSet/>
      <dgm:spPr/>
      <dgm:t>
        <a:bodyPr/>
        <a:lstStyle/>
        <a:p>
          <a:endParaRPr lang="en-US"/>
        </a:p>
      </dgm:t>
    </dgm:pt>
    <dgm:pt modelId="{868DF56C-AF80-4C01-AD75-F1F72E97534F}" type="sibTrans" cxnId="{C47D2F78-9DF9-4401-A373-1783E5FCDB95}">
      <dgm:prSet/>
      <dgm:spPr/>
      <dgm:t>
        <a:bodyPr/>
        <a:lstStyle/>
        <a:p>
          <a:endParaRPr lang="en-US"/>
        </a:p>
      </dgm:t>
    </dgm:pt>
    <dgm:pt modelId="{874BE3DB-BD95-4F26-91E8-4FD40B0CA36B}">
      <dgm:prSet/>
      <dgm:spPr/>
      <dgm:t>
        <a:bodyPr/>
        <a:lstStyle/>
        <a:p>
          <a:r>
            <a:rPr lang="en-US" b="0" i="0" baseline="0" dirty="0">
              <a:solidFill>
                <a:srgbClr val="00B050"/>
              </a:solidFill>
            </a:rPr>
            <a:t>Fact</a:t>
          </a:r>
          <a:r>
            <a:rPr lang="en-US" b="0" i="0" baseline="0" dirty="0"/>
            <a:t>: Viewings, including open-casket services, are still possible.</a:t>
          </a:r>
          <a:endParaRPr lang="en-US" dirty="0"/>
        </a:p>
      </dgm:t>
    </dgm:pt>
    <dgm:pt modelId="{FF35C965-9050-49CB-AC6F-1B4291AB034D}" type="parTrans" cxnId="{8E0C90B7-B41F-43F6-99AF-7818E5E92243}">
      <dgm:prSet/>
      <dgm:spPr/>
      <dgm:t>
        <a:bodyPr/>
        <a:lstStyle/>
        <a:p>
          <a:endParaRPr lang="en-US"/>
        </a:p>
      </dgm:t>
    </dgm:pt>
    <dgm:pt modelId="{AA46A09D-8258-436A-BF1E-AC42C835807A}" type="sibTrans" cxnId="{8E0C90B7-B41F-43F6-99AF-7818E5E92243}">
      <dgm:prSet/>
      <dgm:spPr/>
      <dgm:t>
        <a:bodyPr/>
        <a:lstStyle/>
        <a:p>
          <a:endParaRPr lang="en-US"/>
        </a:p>
      </dgm:t>
    </dgm:pt>
    <dgm:pt modelId="{04AE7A40-D38D-4754-96CB-55878E237261}" type="pres">
      <dgm:prSet presAssocID="{83CB68C4-B382-4A5F-BCD1-1294DFA66E54}" presName="diagram" presStyleCnt="0">
        <dgm:presLayoutVars>
          <dgm:dir/>
          <dgm:resizeHandles val="exact"/>
        </dgm:presLayoutVars>
      </dgm:prSet>
      <dgm:spPr/>
    </dgm:pt>
    <dgm:pt modelId="{294E6C58-1754-4656-9BF4-38A70EC295F5}" type="pres">
      <dgm:prSet presAssocID="{0DB18A91-4F25-458D-95C9-110A9AD71976}" presName="node" presStyleLbl="node1" presStyleIdx="0" presStyleCnt="6">
        <dgm:presLayoutVars>
          <dgm:bulletEnabled val="1"/>
        </dgm:presLayoutVars>
      </dgm:prSet>
      <dgm:spPr/>
    </dgm:pt>
    <dgm:pt modelId="{4D149218-8BCC-4218-80A2-7CA2ABE6C76E}" type="pres">
      <dgm:prSet presAssocID="{71436E0A-A259-402B-A395-632A04AE31A9}" presName="sibTrans" presStyleCnt="0"/>
      <dgm:spPr/>
    </dgm:pt>
    <dgm:pt modelId="{6B19E1D7-9A83-4DE4-ADE3-FA49CB62F365}" type="pres">
      <dgm:prSet presAssocID="{3B48B3EA-F0E2-4E17-B45A-AE95FBD42DC2}" presName="node" presStyleLbl="node1" presStyleIdx="1" presStyleCnt="6" custLinFactX="-9109" custLinFactY="17291" custLinFactNeighborX="-100000" custLinFactNeighborY="100000">
        <dgm:presLayoutVars>
          <dgm:bulletEnabled val="1"/>
        </dgm:presLayoutVars>
      </dgm:prSet>
      <dgm:spPr/>
    </dgm:pt>
    <dgm:pt modelId="{C7FFA053-87FD-4BD3-B3E0-29841D10C63C}" type="pres">
      <dgm:prSet presAssocID="{06995CB8-2A37-4DAD-B28F-D9BE79617CDA}" presName="sibTrans" presStyleCnt="0"/>
      <dgm:spPr/>
    </dgm:pt>
    <dgm:pt modelId="{BAC251A9-B4C9-4A3F-A3AE-6EE67FA7AF79}" type="pres">
      <dgm:prSet presAssocID="{01273C2C-2AE7-4E50-8A9F-F0309873ABD3}" presName="node" presStyleLbl="node1" presStyleIdx="2" presStyleCnt="6" custLinFactX="-13134" custLinFactNeighborX="-100000" custLinFactNeighborY="-1608">
        <dgm:presLayoutVars>
          <dgm:bulletEnabled val="1"/>
        </dgm:presLayoutVars>
      </dgm:prSet>
      <dgm:spPr/>
    </dgm:pt>
    <dgm:pt modelId="{25F8323B-B3C6-4D05-8534-BFC906A6FB73}" type="pres">
      <dgm:prSet presAssocID="{5CA73FA9-CB41-423B-A663-0FE2A4F4D998}" presName="sibTrans" presStyleCnt="0"/>
      <dgm:spPr/>
    </dgm:pt>
    <dgm:pt modelId="{33B4E707-3426-4A92-BE41-391114316673}" type="pres">
      <dgm:prSet presAssocID="{9AFB4257-7416-49C1-A401-B61174ABFD80}" presName="node" presStyleLbl="node1" presStyleIdx="3" presStyleCnt="6" custLinFactX="9868" custLinFactNeighborX="100000" custLinFactNeighborY="990">
        <dgm:presLayoutVars>
          <dgm:bulletEnabled val="1"/>
        </dgm:presLayoutVars>
      </dgm:prSet>
      <dgm:spPr/>
    </dgm:pt>
    <dgm:pt modelId="{74591730-95CC-40A1-8049-22EE14C84F91}" type="pres">
      <dgm:prSet presAssocID="{9DF37295-97A0-4C6B-9215-D267C255C115}" presName="sibTrans" presStyleCnt="0"/>
      <dgm:spPr/>
    </dgm:pt>
    <dgm:pt modelId="{21CA7F08-14ED-4AC8-81E9-75ABA1211AE1}" type="pres">
      <dgm:prSet presAssocID="{DFB5401F-820C-4066-BFA2-D7E2C689A939}" presName="node" presStyleLbl="node1" presStyleIdx="4" presStyleCnt="6" custLinFactX="10462" custLinFactY="-18275" custLinFactNeighborX="100000" custLinFactNeighborY="-100000">
        <dgm:presLayoutVars>
          <dgm:bulletEnabled val="1"/>
        </dgm:presLayoutVars>
      </dgm:prSet>
      <dgm:spPr/>
    </dgm:pt>
    <dgm:pt modelId="{66AD07D3-5A49-4B3F-948C-8E7441A5D28C}" type="pres">
      <dgm:prSet presAssocID="{868DF56C-AF80-4C01-AD75-F1F72E97534F}" presName="sibTrans" presStyleCnt="0"/>
      <dgm:spPr/>
    </dgm:pt>
    <dgm:pt modelId="{F503B729-CD84-4C9D-BA8C-E11A2E59CD0D}" type="pres">
      <dgm:prSet presAssocID="{874BE3DB-BD95-4F26-91E8-4FD40B0CA36B}" presName="node" presStyleLbl="node1" presStyleIdx="5" presStyleCnt="6">
        <dgm:presLayoutVars>
          <dgm:bulletEnabled val="1"/>
        </dgm:presLayoutVars>
      </dgm:prSet>
      <dgm:spPr/>
    </dgm:pt>
  </dgm:ptLst>
  <dgm:cxnLst>
    <dgm:cxn modelId="{02A72B0C-956C-4351-81D2-D23AD66B6936}" srcId="{83CB68C4-B382-4A5F-BCD1-1294DFA66E54}" destId="{3B48B3EA-F0E2-4E17-B45A-AE95FBD42DC2}" srcOrd="1" destOrd="0" parTransId="{0735F44C-9012-41F7-A071-3F43CE03C98F}" sibTransId="{06995CB8-2A37-4DAD-B28F-D9BE79617CDA}"/>
    <dgm:cxn modelId="{6F89CD37-EED9-4DC0-9533-C7EA1742DD67}" type="presOf" srcId="{3B48B3EA-F0E2-4E17-B45A-AE95FBD42DC2}" destId="{6B19E1D7-9A83-4DE4-ADE3-FA49CB62F365}" srcOrd="0" destOrd="0" presId="urn:microsoft.com/office/officeart/2005/8/layout/default"/>
    <dgm:cxn modelId="{91E54C5B-2042-4DD2-BC01-8DDB1D74E244}" type="presOf" srcId="{01273C2C-2AE7-4E50-8A9F-F0309873ABD3}" destId="{BAC251A9-B4C9-4A3F-A3AE-6EE67FA7AF79}" srcOrd="0" destOrd="0" presId="urn:microsoft.com/office/officeart/2005/8/layout/default"/>
    <dgm:cxn modelId="{6F40614A-14D4-4A55-98BC-016955C7C9D6}" srcId="{83CB68C4-B382-4A5F-BCD1-1294DFA66E54}" destId="{01273C2C-2AE7-4E50-8A9F-F0309873ABD3}" srcOrd="2" destOrd="0" parTransId="{33061460-D194-4118-BB43-3D4D0EF34321}" sibTransId="{5CA73FA9-CB41-423B-A663-0FE2A4F4D998}"/>
    <dgm:cxn modelId="{7BBC674A-E7A7-4646-A408-6F0F94DFAF6F}" type="presOf" srcId="{DFB5401F-820C-4066-BFA2-D7E2C689A939}" destId="{21CA7F08-14ED-4AC8-81E9-75ABA1211AE1}" srcOrd="0" destOrd="0" presId="urn:microsoft.com/office/officeart/2005/8/layout/default"/>
    <dgm:cxn modelId="{2C1BE66A-8599-42B8-B4D1-76DADEF6D6C6}" type="presOf" srcId="{874BE3DB-BD95-4F26-91E8-4FD40B0CA36B}" destId="{F503B729-CD84-4C9D-BA8C-E11A2E59CD0D}" srcOrd="0" destOrd="0" presId="urn:microsoft.com/office/officeart/2005/8/layout/default"/>
    <dgm:cxn modelId="{C47D2F78-9DF9-4401-A373-1783E5FCDB95}" srcId="{83CB68C4-B382-4A5F-BCD1-1294DFA66E54}" destId="{DFB5401F-820C-4066-BFA2-D7E2C689A939}" srcOrd="4" destOrd="0" parTransId="{4F6A4F90-FEE4-4F6A-9EBE-279988D10B48}" sibTransId="{868DF56C-AF80-4C01-AD75-F1F72E97534F}"/>
    <dgm:cxn modelId="{A206687E-22AE-471D-ACEE-AFB7394D8F80}" type="presOf" srcId="{9AFB4257-7416-49C1-A401-B61174ABFD80}" destId="{33B4E707-3426-4A92-BE41-391114316673}" srcOrd="0" destOrd="0" presId="urn:microsoft.com/office/officeart/2005/8/layout/default"/>
    <dgm:cxn modelId="{4C0723A1-B6B1-4B5F-B428-1B1692823683}" srcId="{83CB68C4-B382-4A5F-BCD1-1294DFA66E54}" destId="{9AFB4257-7416-49C1-A401-B61174ABFD80}" srcOrd="3" destOrd="0" parTransId="{32540302-728F-4966-8AAB-5D5401DA1EC3}" sibTransId="{9DF37295-97A0-4C6B-9215-D267C255C115}"/>
    <dgm:cxn modelId="{9FA13DA4-AA95-4B07-8B75-3E634D80F95C}" srcId="{83CB68C4-B382-4A5F-BCD1-1294DFA66E54}" destId="{0DB18A91-4F25-458D-95C9-110A9AD71976}" srcOrd="0" destOrd="0" parTransId="{78F241DB-491B-4FFE-8140-90E29390E960}" sibTransId="{71436E0A-A259-402B-A395-632A04AE31A9}"/>
    <dgm:cxn modelId="{8E0C90B7-B41F-43F6-99AF-7818E5E92243}" srcId="{83CB68C4-B382-4A5F-BCD1-1294DFA66E54}" destId="{874BE3DB-BD95-4F26-91E8-4FD40B0CA36B}" srcOrd="5" destOrd="0" parTransId="{FF35C965-9050-49CB-AC6F-1B4291AB034D}" sibTransId="{AA46A09D-8258-436A-BF1E-AC42C835807A}"/>
    <dgm:cxn modelId="{D88155C4-AD84-41A4-9807-AFE6C58C0321}" type="presOf" srcId="{0DB18A91-4F25-458D-95C9-110A9AD71976}" destId="{294E6C58-1754-4656-9BF4-38A70EC295F5}" srcOrd="0" destOrd="0" presId="urn:microsoft.com/office/officeart/2005/8/layout/default"/>
    <dgm:cxn modelId="{CCE3B7E6-141D-4E44-9C7F-E9F6FD2E0558}" type="presOf" srcId="{83CB68C4-B382-4A5F-BCD1-1294DFA66E54}" destId="{04AE7A40-D38D-4754-96CB-55878E237261}" srcOrd="0" destOrd="0" presId="urn:microsoft.com/office/officeart/2005/8/layout/default"/>
    <dgm:cxn modelId="{671A84A6-FB5D-4653-8D46-1EBD41079E6F}" type="presParOf" srcId="{04AE7A40-D38D-4754-96CB-55878E237261}" destId="{294E6C58-1754-4656-9BF4-38A70EC295F5}" srcOrd="0" destOrd="0" presId="urn:microsoft.com/office/officeart/2005/8/layout/default"/>
    <dgm:cxn modelId="{B5F10A22-39D2-4995-B9AC-DD8AE72E266E}" type="presParOf" srcId="{04AE7A40-D38D-4754-96CB-55878E237261}" destId="{4D149218-8BCC-4218-80A2-7CA2ABE6C76E}" srcOrd="1" destOrd="0" presId="urn:microsoft.com/office/officeart/2005/8/layout/default"/>
    <dgm:cxn modelId="{BD84A4FD-C662-4B7D-893D-116D643F445E}" type="presParOf" srcId="{04AE7A40-D38D-4754-96CB-55878E237261}" destId="{6B19E1D7-9A83-4DE4-ADE3-FA49CB62F365}" srcOrd="2" destOrd="0" presId="urn:microsoft.com/office/officeart/2005/8/layout/default"/>
    <dgm:cxn modelId="{2135BF38-383C-4979-9443-C0C9090DA708}" type="presParOf" srcId="{04AE7A40-D38D-4754-96CB-55878E237261}" destId="{C7FFA053-87FD-4BD3-B3E0-29841D10C63C}" srcOrd="3" destOrd="0" presId="urn:microsoft.com/office/officeart/2005/8/layout/default"/>
    <dgm:cxn modelId="{D656CCF2-B22E-4FF9-A16C-847230859EAD}" type="presParOf" srcId="{04AE7A40-D38D-4754-96CB-55878E237261}" destId="{BAC251A9-B4C9-4A3F-A3AE-6EE67FA7AF79}" srcOrd="4" destOrd="0" presId="urn:microsoft.com/office/officeart/2005/8/layout/default"/>
    <dgm:cxn modelId="{90414FF1-231B-459A-A411-DE26204040D2}" type="presParOf" srcId="{04AE7A40-D38D-4754-96CB-55878E237261}" destId="{25F8323B-B3C6-4D05-8534-BFC906A6FB73}" srcOrd="5" destOrd="0" presId="urn:microsoft.com/office/officeart/2005/8/layout/default"/>
    <dgm:cxn modelId="{5075C27E-0CF7-497F-AEF7-2CC3C52C06B8}" type="presParOf" srcId="{04AE7A40-D38D-4754-96CB-55878E237261}" destId="{33B4E707-3426-4A92-BE41-391114316673}" srcOrd="6" destOrd="0" presId="urn:microsoft.com/office/officeart/2005/8/layout/default"/>
    <dgm:cxn modelId="{64811E45-9D30-4462-87F9-D3FB203F809B}" type="presParOf" srcId="{04AE7A40-D38D-4754-96CB-55878E237261}" destId="{74591730-95CC-40A1-8049-22EE14C84F91}" srcOrd="7" destOrd="0" presId="urn:microsoft.com/office/officeart/2005/8/layout/default"/>
    <dgm:cxn modelId="{AB3E628A-1376-4FB4-A9EA-EE356C2647DC}" type="presParOf" srcId="{04AE7A40-D38D-4754-96CB-55878E237261}" destId="{21CA7F08-14ED-4AC8-81E9-75ABA1211AE1}" srcOrd="8" destOrd="0" presId="urn:microsoft.com/office/officeart/2005/8/layout/default"/>
    <dgm:cxn modelId="{7D0DEBBC-89DD-457A-BB7F-DA76C0993CAD}" type="presParOf" srcId="{04AE7A40-D38D-4754-96CB-55878E237261}" destId="{66AD07D3-5A49-4B3F-948C-8E7441A5D28C}" srcOrd="9" destOrd="0" presId="urn:microsoft.com/office/officeart/2005/8/layout/default"/>
    <dgm:cxn modelId="{A26BE8B3-85FC-46FF-9815-9ADD93FF1E1D}" type="presParOf" srcId="{04AE7A40-D38D-4754-96CB-55878E237261}" destId="{F503B729-CD84-4C9D-BA8C-E11A2E59CD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E6C58-1754-4656-9BF4-38A70EC295F5}">
      <dsp:nvSpPr>
        <dsp:cNvPr id="0" name=""/>
        <dsp:cNvSpPr/>
      </dsp:nvSpPr>
      <dsp:spPr>
        <a:xfrm>
          <a:off x="0" y="1223335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FF0000"/>
              </a:solidFill>
            </a:rPr>
            <a:t>Myth</a:t>
          </a:r>
          <a:r>
            <a:rPr lang="en-US" sz="4800" b="0" i="0" kern="1200" baseline="0" dirty="0"/>
            <a:t>: I’m too sick to donate.</a:t>
          </a:r>
          <a:endParaRPr lang="en-US" sz="4800" kern="1200" dirty="0"/>
        </a:p>
      </dsp:txBody>
      <dsp:txXfrm>
        <a:off x="0" y="1223335"/>
        <a:ext cx="5880533" cy="3528320"/>
      </dsp:txXfrm>
    </dsp:sp>
    <dsp:sp modelId="{6B19E1D7-9A83-4DE4-ADE3-FA49CB62F365}">
      <dsp:nvSpPr>
        <dsp:cNvPr id="0" name=""/>
        <dsp:cNvSpPr/>
      </dsp:nvSpPr>
      <dsp:spPr>
        <a:xfrm>
          <a:off x="52395" y="5361737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00B050"/>
              </a:solidFill>
            </a:rPr>
            <a:t>Fact</a:t>
          </a:r>
          <a:r>
            <a:rPr lang="en-US" sz="4800" b="0" i="0" kern="1200" baseline="0" dirty="0"/>
            <a:t>: Many patients remain eligible despite illness.</a:t>
          </a:r>
          <a:endParaRPr lang="en-US" sz="4800" kern="1200" dirty="0"/>
        </a:p>
      </dsp:txBody>
      <dsp:txXfrm>
        <a:off x="52395" y="5361737"/>
        <a:ext cx="5880533" cy="3528320"/>
      </dsp:txXfrm>
    </dsp:sp>
    <dsp:sp modelId="{BAC251A9-B4C9-4A3F-A3AE-6EE67FA7AF79}">
      <dsp:nvSpPr>
        <dsp:cNvPr id="0" name=""/>
        <dsp:cNvSpPr/>
      </dsp:nvSpPr>
      <dsp:spPr>
        <a:xfrm>
          <a:off x="6284290" y="1166600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FF0000"/>
              </a:solidFill>
            </a:rPr>
            <a:t>Myth</a:t>
          </a:r>
          <a:r>
            <a:rPr lang="en-US" sz="4800" b="0" i="0" kern="1200" baseline="0" dirty="0"/>
            <a:t>: Donation will delay funeral arrangements.</a:t>
          </a:r>
          <a:endParaRPr lang="en-US" sz="4800" kern="1200" dirty="0"/>
        </a:p>
      </dsp:txBody>
      <dsp:txXfrm>
        <a:off x="6284290" y="1166600"/>
        <a:ext cx="5880533" cy="3528320"/>
      </dsp:txXfrm>
    </dsp:sp>
    <dsp:sp modelId="{33B4E707-3426-4A92-BE41-391114316673}">
      <dsp:nvSpPr>
        <dsp:cNvPr id="0" name=""/>
        <dsp:cNvSpPr/>
      </dsp:nvSpPr>
      <dsp:spPr>
        <a:xfrm>
          <a:off x="6460824" y="5374639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00B050"/>
              </a:solidFill>
            </a:rPr>
            <a:t>Fact</a:t>
          </a:r>
          <a:r>
            <a:rPr lang="en-US" sz="4800" b="0" i="0" kern="1200" baseline="0" dirty="0"/>
            <a:t>:  Recovery typically occurs within hours and rarely  causes delays.</a:t>
          </a:r>
          <a:endParaRPr lang="en-US" sz="4800" kern="1200" dirty="0"/>
        </a:p>
      </dsp:txBody>
      <dsp:txXfrm>
        <a:off x="6460824" y="5374639"/>
        <a:ext cx="5880533" cy="3528320"/>
      </dsp:txXfrm>
    </dsp:sp>
    <dsp:sp modelId="{21CA7F08-14ED-4AC8-81E9-75ABA1211AE1}">
      <dsp:nvSpPr>
        <dsp:cNvPr id="0" name=""/>
        <dsp:cNvSpPr/>
      </dsp:nvSpPr>
      <dsp:spPr>
        <a:xfrm>
          <a:off x="12937173" y="1166588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FF0000"/>
              </a:solidFill>
            </a:rPr>
            <a:t>Myth</a:t>
          </a:r>
          <a:r>
            <a:rPr lang="en-US" sz="4800" b="0" i="0" kern="1200" baseline="0" dirty="0"/>
            <a:t>: My family will not be able to have a viewing.</a:t>
          </a:r>
          <a:endParaRPr lang="en-US" sz="4800" kern="1200" dirty="0"/>
        </a:p>
      </dsp:txBody>
      <dsp:txXfrm>
        <a:off x="12937173" y="1166588"/>
        <a:ext cx="5880533" cy="3528320"/>
      </dsp:txXfrm>
    </dsp:sp>
    <dsp:sp modelId="{F503B729-CD84-4C9D-BA8C-E11A2E59CD0D}">
      <dsp:nvSpPr>
        <dsp:cNvPr id="0" name=""/>
        <dsp:cNvSpPr/>
      </dsp:nvSpPr>
      <dsp:spPr>
        <a:xfrm>
          <a:off x="12937173" y="5339709"/>
          <a:ext cx="5880533" cy="3528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0" kern="1200" baseline="0" dirty="0">
              <a:solidFill>
                <a:srgbClr val="00B050"/>
              </a:solidFill>
            </a:rPr>
            <a:t>Fact</a:t>
          </a:r>
          <a:r>
            <a:rPr lang="en-US" sz="4800" b="0" i="0" kern="1200" baseline="0" dirty="0"/>
            <a:t>: Viewings, including open-casket services, are still possible.</a:t>
          </a:r>
          <a:endParaRPr lang="en-US" sz="4800" kern="1200" dirty="0"/>
        </a:p>
      </dsp:txBody>
      <dsp:txXfrm>
        <a:off x="12937173" y="5339709"/>
        <a:ext cx="5880533" cy="352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1pPr>
    <a:lvl2pPr indent="2286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2pPr>
    <a:lvl3pPr indent="4572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3pPr>
    <a:lvl4pPr indent="6858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4pPr>
    <a:lvl5pPr indent="9144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5pPr>
    <a:lvl6pPr indent="11430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6pPr>
    <a:lvl7pPr indent="13716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7pPr>
    <a:lvl8pPr indent="16002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8pPr>
    <a:lvl9pPr indent="1828800" latinLnBrk="0">
      <a:lnSpc>
        <a:spcPct val="117999"/>
      </a:lnSpc>
      <a:defRPr sz="4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6x9_BackgroundImage.jpg" descr="16x9_Backgroun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"/>
          <p:cNvSpPr/>
          <p:nvPr/>
        </p:nvSpPr>
        <p:spPr>
          <a:xfrm>
            <a:off x="3016079" y="13329918"/>
            <a:ext cx="21480994" cy="414183"/>
          </a:xfrm>
          <a:prstGeom prst="rect">
            <a:avLst/>
          </a:prstGeom>
          <a:solidFill>
            <a:srgbClr val="FFFFFF">
              <a:alpha val="76861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552823" y="2790188"/>
            <a:ext cx="17287878" cy="341947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375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2823" y="6200140"/>
            <a:ext cx="17287878" cy="213757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" y="12269844"/>
            <a:ext cx="2085335" cy="113107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21" name="RestoreSight.org"/>
          <p:cNvSpPr txBox="1"/>
          <p:nvPr/>
        </p:nvSpPr>
        <p:spPr>
          <a:xfrm>
            <a:off x="21611554" y="12708380"/>
            <a:ext cx="2464719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DarkBackground-Image_16x9.jpg" descr="DarkBackground-Imag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298823" y="4459391"/>
            <a:ext cx="17287878" cy="3419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ADCE71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32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0" y="12254121"/>
            <a:ext cx="2008296" cy="1091243"/>
          </a:xfrm>
          <a:prstGeom prst="rect">
            <a:avLst/>
          </a:prstGeom>
          <a:ln w="12700">
            <a:miter lim="400000"/>
          </a:ln>
          <a:effectLst>
            <a:outerShdw blurRad="165100" dist="25400" dir="5400000" rotWithShape="0">
              <a:srgbClr val="000000">
                <a:alpha val="26233"/>
              </a:srgbClr>
            </a:outerShdw>
          </a:effectLst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16x9_BackgroundImage.jpg" descr="16x9_Backgroun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Rectangle"/>
          <p:cNvSpPr/>
          <p:nvPr/>
        </p:nvSpPr>
        <p:spPr>
          <a:xfrm>
            <a:off x="3016079" y="13329918"/>
            <a:ext cx="21480994" cy="414183"/>
          </a:xfrm>
          <a:prstGeom prst="rect">
            <a:avLst/>
          </a:prstGeom>
          <a:solidFill>
            <a:srgbClr val="FFFFFF">
              <a:alpha val="76861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" y="12269844"/>
            <a:ext cx="2085335" cy="113107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45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46" name="Image"/>
          <p:cNvSpPr>
            <a:spLocks noGrp="1"/>
          </p:cNvSpPr>
          <p:nvPr>
            <p:ph type="pic" sz="half" idx="21"/>
          </p:nvPr>
        </p:nvSpPr>
        <p:spPr>
          <a:xfrm>
            <a:off x="11837512" y="2035174"/>
            <a:ext cx="10233622" cy="9096551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07090" y="4535573"/>
            <a:ext cx="8286753" cy="409575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-304800" y="-139228"/>
            <a:ext cx="875308" cy="2976894"/>
          </a:xfrm>
          <a:prstGeom prst="rect">
            <a:avLst/>
          </a:prstGeom>
          <a:solidFill>
            <a:srgbClr val="ADCE71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49" name="Rectangle"/>
          <p:cNvSpPr/>
          <p:nvPr/>
        </p:nvSpPr>
        <p:spPr>
          <a:xfrm>
            <a:off x="444723" y="393227"/>
            <a:ext cx="239648" cy="2056229"/>
          </a:xfrm>
          <a:prstGeom prst="rect">
            <a:avLst/>
          </a:prstGeom>
          <a:solidFill>
            <a:srgbClr val="002593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16x9_BackgroundImage.jpg" descr="16x9_Backgroun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tangle"/>
          <p:cNvSpPr/>
          <p:nvPr/>
        </p:nvSpPr>
        <p:spPr>
          <a:xfrm>
            <a:off x="3016079" y="13329918"/>
            <a:ext cx="21480994" cy="414183"/>
          </a:xfrm>
          <a:prstGeom prst="rect">
            <a:avLst/>
          </a:prstGeom>
          <a:solidFill>
            <a:srgbClr val="FFFFFF">
              <a:alpha val="76861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" y="12269844"/>
            <a:ext cx="2085335" cy="113107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69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080557" y="135466"/>
            <a:ext cx="17287877" cy="25717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375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54690" y="3388783"/>
            <a:ext cx="17287878" cy="6648451"/>
          </a:xfrm>
          <a:prstGeom prst="rect">
            <a:avLst/>
          </a:prstGeom>
        </p:spPr>
        <p:txBody>
          <a:bodyPr/>
          <a:lstStyle>
            <a:lvl1pPr>
              <a:buClr>
                <a:srgbClr val="3374B7"/>
              </a:buClr>
            </a:lvl1pPr>
            <a:lvl2pPr>
              <a:buClr>
                <a:srgbClr val="3374B7"/>
              </a:buClr>
            </a:lvl2pPr>
            <a:lvl3pPr>
              <a:buClr>
                <a:srgbClr val="3374B7"/>
              </a:buClr>
            </a:lvl3pPr>
            <a:lvl4pPr>
              <a:buClr>
                <a:srgbClr val="3374B7"/>
              </a:buClr>
            </a:lvl4pPr>
            <a:lvl5pPr>
              <a:buClr>
                <a:srgbClr val="3374B7"/>
              </a:buCl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2" name="Rectangle"/>
          <p:cNvSpPr/>
          <p:nvPr/>
        </p:nvSpPr>
        <p:spPr>
          <a:xfrm>
            <a:off x="-304801" y="-139228"/>
            <a:ext cx="875309" cy="2976894"/>
          </a:xfrm>
          <a:prstGeom prst="rect">
            <a:avLst/>
          </a:prstGeom>
          <a:solidFill>
            <a:srgbClr val="ADCE71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73" name="Rectangle"/>
          <p:cNvSpPr/>
          <p:nvPr/>
        </p:nvSpPr>
        <p:spPr>
          <a:xfrm>
            <a:off x="444723" y="393227"/>
            <a:ext cx="239648" cy="2056229"/>
          </a:xfrm>
          <a:prstGeom prst="rect">
            <a:avLst/>
          </a:prstGeom>
          <a:solidFill>
            <a:srgbClr val="002593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ackground-Image.png" descr="Backgroun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02" y="-34354"/>
            <a:ext cx="18379612" cy="13784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77" y="11973510"/>
            <a:ext cx="2085335" cy="113107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Line"/>
          <p:cNvSpPr/>
          <p:nvPr/>
        </p:nvSpPr>
        <p:spPr>
          <a:xfrm>
            <a:off x="2488562" y="13343467"/>
            <a:ext cx="19406876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84" name="restoresight.org"/>
          <p:cNvSpPr txBox="1"/>
          <p:nvPr/>
        </p:nvSpPr>
        <p:spPr>
          <a:xfrm>
            <a:off x="18788257" y="12727430"/>
            <a:ext cx="2210049" cy="469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85" name="Image"/>
          <p:cNvSpPr>
            <a:spLocks noGrp="1"/>
          </p:cNvSpPr>
          <p:nvPr>
            <p:ph type="pic" sz="half" idx="21"/>
          </p:nvPr>
        </p:nvSpPr>
        <p:spPr>
          <a:xfrm>
            <a:off x="11909139" y="4137157"/>
            <a:ext cx="8814929" cy="7835489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351490" y="230504"/>
            <a:ext cx="17287878" cy="257175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375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9490" y="3917924"/>
            <a:ext cx="8286753" cy="6648454"/>
          </a:xfrm>
          <a:prstGeom prst="rect">
            <a:avLst/>
          </a:prstGeom>
        </p:spPr>
        <p:txBody>
          <a:bodyPr/>
          <a:lstStyle>
            <a:lvl1pPr marL="584200" indent="-584200">
              <a:lnSpc>
                <a:spcPct val="100000"/>
              </a:lnSpc>
              <a:spcBef>
                <a:spcPts val="5200"/>
              </a:spcBef>
              <a:buClr>
                <a:srgbClr val="3374B7"/>
              </a:buClr>
              <a:defRPr sz="5200"/>
            </a:lvl1pPr>
            <a:lvl2pPr marL="1168400" indent="-584200">
              <a:lnSpc>
                <a:spcPct val="100000"/>
              </a:lnSpc>
              <a:spcBef>
                <a:spcPts val="5200"/>
              </a:spcBef>
              <a:buClr>
                <a:srgbClr val="3374B7"/>
              </a:buClr>
              <a:defRPr sz="5200"/>
            </a:lvl2pPr>
            <a:lvl3pPr marL="1752600" indent="-584200">
              <a:lnSpc>
                <a:spcPct val="100000"/>
              </a:lnSpc>
              <a:spcBef>
                <a:spcPts val="5200"/>
              </a:spcBef>
              <a:buClr>
                <a:srgbClr val="3374B7"/>
              </a:buClr>
              <a:defRPr sz="5200"/>
            </a:lvl3pPr>
            <a:lvl4pPr marL="2336800" indent="-584200">
              <a:lnSpc>
                <a:spcPct val="100000"/>
              </a:lnSpc>
              <a:spcBef>
                <a:spcPts val="5200"/>
              </a:spcBef>
              <a:buClr>
                <a:srgbClr val="3374B7"/>
              </a:buClr>
              <a:defRPr sz="5200"/>
            </a:lvl4pPr>
            <a:lvl5pPr marL="2921000" indent="-584200">
              <a:lnSpc>
                <a:spcPct val="100000"/>
              </a:lnSpc>
              <a:spcBef>
                <a:spcPts val="5200"/>
              </a:spcBef>
              <a:buClr>
                <a:srgbClr val="3374B7"/>
              </a:buClr>
              <a:defRPr sz="5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8" name="Rectangle"/>
          <p:cNvSpPr/>
          <p:nvPr/>
        </p:nvSpPr>
        <p:spPr>
          <a:xfrm>
            <a:off x="-304800" y="-139228"/>
            <a:ext cx="875308" cy="2976894"/>
          </a:xfrm>
          <a:prstGeom prst="rect">
            <a:avLst/>
          </a:prstGeom>
          <a:solidFill>
            <a:srgbClr val="ADCE71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89" name="Rectangle"/>
          <p:cNvSpPr/>
          <p:nvPr/>
        </p:nvSpPr>
        <p:spPr>
          <a:xfrm>
            <a:off x="444723" y="393227"/>
            <a:ext cx="239648" cy="2056229"/>
          </a:xfrm>
          <a:prstGeom prst="rect">
            <a:avLst/>
          </a:prstGeom>
          <a:solidFill>
            <a:srgbClr val="002593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16x9_BackgroundImage.jpg" descr="16x9_Backgroun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ctangle"/>
          <p:cNvSpPr/>
          <p:nvPr/>
        </p:nvSpPr>
        <p:spPr>
          <a:xfrm>
            <a:off x="3016079" y="13329918"/>
            <a:ext cx="21480994" cy="414183"/>
          </a:xfrm>
          <a:prstGeom prst="rect">
            <a:avLst/>
          </a:prstGeom>
          <a:solidFill>
            <a:srgbClr val="FFFFFF">
              <a:alpha val="76861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" y="12269844"/>
            <a:ext cx="2085335" cy="113107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118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119" name="Rectangle"/>
          <p:cNvSpPr/>
          <p:nvPr/>
        </p:nvSpPr>
        <p:spPr>
          <a:xfrm>
            <a:off x="-304800" y="-139228"/>
            <a:ext cx="875308" cy="2976894"/>
          </a:xfrm>
          <a:prstGeom prst="rect">
            <a:avLst/>
          </a:prstGeom>
          <a:solidFill>
            <a:srgbClr val="ADCE71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444723" y="393227"/>
            <a:ext cx="239648" cy="2056229"/>
          </a:xfrm>
          <a:prstGeom prst="rect">
            <a:avLst/>
          </a:prstGeom>
          <a:solidFill>
            <a:srgbClr val="002593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121" name="2-033_1302x975.jpeg"/>
          <p:cNvSpPr>
            <a:spLocks noGrp="1"/>
          </p:cNvSpPr>
          <p:nvPr>
            <p:ph type="pic" sz="quarter" idx="21"/>
          </p:nvPr>
        </p:nvSpPr>
        <p:spPr>
          <a:xfrm>
            <a:off x="12953714" y="6924780"/>
            <a:ext cx="8267703" cy="6089651"/>
          </a:xfrm>
          <a:prstGeom prst="rect">
            <a:avLst/>
          </a:prstGeom>
          <a:ln w="76200">
            <a:solidFill>
              <a:srgbClr val="ADCE71"/>
            </a:solidFill>
          </a:ln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2" name="Image"/>
          <p:cNvSpPr>
            <a:spLocks noGrp="1"/>
          </p:cNvSpPr>
          <p:nvPr>
            <p:ph type="pic" sz="quarter" idx="22"/>
          </p:nvPr>
        </p:nvSpPr>
        <p:spPr>
          <a:xfrm>
            <a:off x="12953715" y="329140"/>
            <a:ext cx="8267701" cy="6191253"/>
          </a:xfrm>
          <a:prstGeom prst="rect">
            <a:avLst/>
          </a:prstGeom>
          <a:ln w="76200">
            <a:solidFill>
              <a:srgbClr val="ADCE71"/>
            </a:solidFill>
          </a:ln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3" name="2-10-superquadro_1631x2178.jpeg"/>
          <p:cNvSpPr>
            <a:spLocks noGrp="1"/>
          </p:cNvSpPr>
          <p:nvPr>
            <p:ph type="pic" sz="half" idx="23"/>
          </p:nvPr>
        </p:nvSpPr>
        <p:spPr>
          <a:xfrm>
            <a:off x="3007555" y="323982"/>
            <a:ext cx="9517921" cy="12715849"/>
          </a:xfrm>
          <a:prstGeom prst="rect">
            <a:avLst/>
          </a:prstGeom>
          <a:ln w="76200">
            <a:solidFill>
              <a:srgbClr val="ADCE71"/>
            </a:solidFill>
          </a:ln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6x9_BackgroundImage.jpg" descr="16x9_Backgroun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"/>
          <p:cNvSpPr/>
          <p:nvPr/>
        </p:nvSpPr>
        <p:spPr>
          <a:xfrm>
            <a:off x="3016079" y="13329918"/>
            <a:ext cx="21480994" cy="414183"/>
          </a:xfrm>
          <a:prstGeom prst="rect">
            <a:avLst/>
          </a:prstGeom>
          <a:solidFill>
            <a:srgbClr val="FFFFFF">
              <a:alpha val="76861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0" y="12269844"/>
            <a:ext cx="2085335" cy="113107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4178B8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151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375BC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sp>
        <p:nvSpPr>
          <p:cNvPr id="152" name="Rectangle"/>
          <p:cNvSpPr/>
          <p:nvPr/>
        </p:nvSpPr>
        <p:spPr>
          <a:xfrm>
            <a:off x="-304800" y="-139228"/>
            <a:ext cx="875308" cy="2976894"/>
          </a:xfrm>
          <a:prstGeom prst="rect">
            <a:avLst/>
          </a:prstGeom>
          <a:solidFill>
            <a:srgbClr val="ADCE71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153" name="Rectangle"/>
          <p:cNvSpPr/>
          <p:nvPr/>
        </p:nvSpPr>
        <p:spPr>
          <a:xfrm>
            <a:off x="444723" y="393227"/>
            <a:ext cx="239648" cy="2056229"/>
          </a:xfrm>
          <a:prstGeom prst="rect">
            <a:avLst/>
          </a:prstGeom>
          <a:solidFill>
            <a:srgbClr val="002593"/>
          </a:solidFill>
          <a:ln w="127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154" name="Image"/>
          <p:cNvSpPr>
            <a:spLocks noGrp="1"/>
          </p:cNvSpPr>
          <p:nvPr>
            <p:ph type="pic" idx="21"/>
          </p:nvPr>
        </p:nvSpPr>
        <p:spPr>
          <a:xfrm>
            <a:off x="2892810" y="1294270"/>
            <a:ext cx="18626171" cy="10477221"/>
          </a:xfrm>
          <a:prstGeom prst="rect">
            <a:avLst/>
          </a:prstGeom>
          <a:ln w="76200">
            <a:solidFill>
              <a:srgbClr val="ADCE71"/>
            </a:solidFill>
          </a:ln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rkBackground-Image_16x9.jpg" descr="DarkBackground-Image_16x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219"/>
            <a:ext cx="24384000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Line"/>
          <p:cNvSpPr/>
          <p:nvPr/>
        </p:nvSpPr>
        <p:spPr>
          <a:xfrm>
            <a:off x="2214647" y="13343467"/>
            <a:ext cx="22550091" cy="1"/>
          </a:xfrm>
          <a:prstGeom prst="line">
            <a:avLst/>
          </a:prstGeom>
          <a:ln w="50800" cap="rnd">
            <a:solidFill>
              <a:srgbClr val="ADCE71"/>
            </a:solidFill>
            <a:custDash>
              <a:ds d="100000" sp="200000"/>
            </a:custDash>
          </a:ln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4" name="RestoreSight.org"/>
          <p:cNvSpPr txBox="1"/>
          <p:nvPr/>
        </p:nvSpPr>
        <p:spPr>
          <a:xfrm>
            <a:off x="21611555" y="12708380"/>
            <a:ext cx="2464718" cy="508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Humanst521 BT Roman"/>
                <a:ea typeface="Humanst521 BT Roman"/>
                <a:cs typeface="Humanst521 BT Roman"/>
                <a:sym typeface="Humanst521 BT Roman"/>
              </a:defRPr>
            </a:lvl1pPr>
          </a:lstStyle>
          <a:p>
            <a:r>
              <a:t>RestoreSight.org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630" y="12254121"/>
            <a:ext cx="2008296" cy="1091243"/>
          </a:xfrm>
          <a:prstGeom prst="rect">
            <a:avLst/>
          </a:prstGeom>
          <a:ln w="12700">
            <a:miter lim="400000"/>
          </a:ln>
          <a:effectLst>
            <a:outerShdw blurRad="165100" dist="25400" dir="5400000" rotWithShape="0">
              <a:srgbClr val="000000">
                <a:alpha val="26233"/>
              </a:srgbClr>
            </a:outerShdw>
          </a:effectLst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52823" y="4605866"/>
            <a:ext cx="17287878" cy="2571751"/>
          </a:xfrm>
          <a:prstGeom prst="rect">
            <a:avLst/>
          </a:prstGeom>
          <a:ln w="25400">
            <a:miter lim="400000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3255625" y="4552950"/>
            <a:ext cx="7162800" cy="8572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0386" y="11436352"/>
            <a:ext cx="393701" cy="431801"/>
          </a:xfrm>
          <a:prstGeom prst="rect">
            <a:avLst/>
          </a:prstGeom>
          <a:ln w="254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ADCE71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9pPr>
    </p:titleStyle>
    <p:bodyStyle>
      <a:lvl1pPr marL="7366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1pPr>
      <a:lvl2pPr marL="14732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2pPr>
      <a:lvl3pPr marL="22098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3pPr>
      <a:lvl4pPr marL="29464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4pPr>
      <a:lvl5pPr marL="36830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5pPr>
      <a:lvl6pPr marL="44196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6pPr>
      <a:lvl7pPr marL="51562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7pPr>
      <a:lvl8pPr marL="58928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8pPr>
      <a:lvl9pPr marL="6629400" marR="0" indent="-736600" algn="l" defTabSz="825500" rtl="0" eaLnBrk="1" latinLnBrk="0" hangingPunct="1">
        <a:lnSpc>
          <a:spcPct val="120000"/>
        </a:lnSpc>
        <a:spcBef>
          <a:spcPts val="64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535353"/>
          </a:solidFill>
          <a:uFillTx/>
          <a:latin typeface="Humanst521 BT Roman"/>
          <a:ea typeface="Humanst521 BT Roman"/>
          <a:cs typeface="Humanst521 BT Roman"/>
          <a:sym typeface="Humanst521 BT Roman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mfuse.com/palliative-care-vs-hospic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Helping Hospice Patients leave a  Legacy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F1B5-2577-7773-B801-F2B5469E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57" y="135466"/>
            <a:ext cx="22949024" cy="2571751"/>
          </a:xfrm>
        </p:spPr>
        <p:txBody>
          <a:bodyPr>
            <a:normAutofit fontScale="90000"/>
          </a:bodyPr>
          <a:lstStyle/>
          <a:p>
            <a:r>
              <a:rPr lang="en-US" dirty="0"/>
              <a:t>Hospice staff not responsible for: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F9B2D-F3FA-710F-F2A5-B8D73C5B60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Determining eligibility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Coordinating Recovery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Explaining medical suitability</a:t>
            </a:r>
          </a:p>
        </p:txBody>
      </p:sp>
    </p:spTree>
    <p:extLst>
      <p:ext uri="{BB962C8B-B14F-4D97-AF65-F5344CB8AC3E}">
        <p14:creationId xmlns:p14="http://schemas.microsoft.com/office/powerpoint/2010/main" val="1856813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6DFB-8CCD-CACE-2314-EBD8B715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60" y="212651"/>
            <a:ext cx="17287878" cy="3419479"/>
          </a:xfrm>
        </p:spPr>
        <p:txBody>
          <a:bodyPr/>
          <a:lstStyle/>
          <a:p>
            <a:r>
              <a:rPr lang="en-US" dirty="0"/>
              <a:t>Terminology matters</a:t>
            </a:r>
          </a:p>
        </p:txBody>
      </p:sp>
      <p:pic>
        <p:nvPicPr>
          <p:cNvPr id="187" name="Image" descr="Image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7075487" y="3419479"/>
            <a:ext cx="10233025" cy="9096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9CEC2-4E31-4008-B03B-F9A13B43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51" y="4529845"/>
            <a:ext cx="13684896" cy="65314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8162-5E94-7300-34D7-527EAE0A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4F27-CF78-826F-DFE0-BB146E3534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54690" y="3388783"/>
            <a:ext cx="22829310" cy="664845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meaning and comfort during grief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families feel the patient’s wishes were honored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reduce regret and unanswered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Creates a lasting legacy through others</a:t>
            </a:r>
          </a:p>
        </p:txBody>
      </p:sp>
    </p:spTree>
    <p:extLst>
      <p:ext uri="{BB962C8B-B14F-4D97-AF65-F5344CB8AC3E}">
        <p14:creationId xmlns:p14="http://schemas.microsoft.com/office/powerpoint/2010/main" val="1503096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673F-E6AD-BA28-C1B6-7A15AD75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happen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A80F4-6EA2-36BA-B08A-499DAF06F2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54690" y="3792818"/>
            <a:ext cx="17287878" cy="664845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in doubt –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local recovery organization early</a:t>
            </a:r>
          </a:p>
          <a:p>
            <a:pPr lvl="4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support</a:t>
            </a:r>
          </a:p>
          <a:p>
            <a:pPr lvl="4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education</a:t>
            </a:r>
          </a:p>
          <a:p>
            <a:pPr lvl="4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donation logistics</a:t>
            </a:r>
          </a:p>
        </p:txBody>
      </p:sp>
    </p:spTree>
    <p:extLst>
      <p:ext uri="{BB962C8B-B14F-4D97-AF65-F5344CB8AC3E}">
        <p14:creationId xmlns:p14="http://schemas.microsoft.com/office/powerpoint/2010/main" val="27973545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2F91-7727-9260-8800-D8726E3F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EE6A-F330-2E78-5C00-A700DB8D76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45940" y="3814085"/>
            <a:ext cx="22092119" cy="6648451"/>
          </a:xfrm>
        </p:spPr>
        <p:txBody>
          <a:bodyPr>
            <a:normAutofit/>
          </a:bodyPr>
          <a:lstStyle/>
          <a:p>
            <a:pPr algn="ctr"/>
            <a:r>
              <a:rPr lang="en-US" sz="8800" i="1" dirty="0">
                <a:latin typeface="Harlow Solid Italic" panose="04030604020F02020D02" pitchFamily="82" charset="0"/>
              </a:rPr>
              <a:t>“You only get one chance to honor a patient’s wish to donate. Asking the question makes all the difference.”</a:t>
            </a:r>
          </a:p>
        </p:txBody>
      </p:sp>
    </p:spTree>
    <p:extLst>
      <p:ext uri="{BB962C8B-B14F-4D97-AF65-F5344CB8AC3E}">
        <p14:creationId xmlns:p14="http://schemas.microsoft.com/office/powerpoint/2010/main" val="24270726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lasting legacy</a:t>
            </a:r>
          </a:p>
        </p:txBody>
      </p:sp>
      <p:sp>
        <p:nvSpPr>
          <p:cNvPr id="181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1554690" y="4026736"/>
            <a:ext cx="12912478" cy="6648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Donation of sight and health is one of the most meaningful gifts a person can give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Creates a lasting personal legacy for patients and families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dignity, autonomy, and end-of-life wishes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2E4B0-3806-2A7D-C475-37133E9C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79" b="12930"/>
          <a:stretch>
            <a:fillRect/>
          </a:stretch>
        </p:blipFill>
        <p:spPr>
          <a:xfrm>
            <a:off x="14843051" y="3752423"/>
            <a:ext cx="8867554" cy="52947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xfrm>
            <a:off x="1080557" y="135466"/>
            <a:ext cx="22808143" cy="257175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Anatomical Gift Act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1080557" y="3028950"/>
            <a:ext cx="22808142" cy="8772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 responsibility to honor the patient’s wishes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may have already decided to donate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have legally designated themselves as donors: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Driver’s license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registry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Living will/advance directive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4757-84F1-E7EB-6AB6-9BBD64EB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57" y="135466"/>
            <a:ext cx="20567331" cy="2571751"/>
          </a:xfrm>
        </p:spPr>
        <p:txBody>
          <a:bodyPr>
            <a:normAutofit/>
          </a:bodyPr>
          <a:lstStyle/>
          <a:p>
            <a:r>
              <a:rPr lang="en-US" dirty="0"/>
              <a:t>Donation Is Supported by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2BCF7-2EBE-D264-1BC0-5F408B3D37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97219" y="3877880"/>
            <a:ext cx="22155915" cy="664845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Anatomical Gift Act (UAGA) enacted throughout the U.S.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Recognizes and protects the altruistic intentions of donors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Donation decisions are legally binding and must be respected</a:t>
            </a:r>
          </a:p>
        </p:txBody>
      </p:sp>
    </p:spTree>
    <p:extLst>
      <p:ext uri="{BB962C8B-B14F-4D97-AF65-F5344CB8AC3E}">
        <p14:creationId xmlns:p14="http://schemas.microsoft.com/office/powerpoint/2010/main" val="7512325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xfrm>
            <a:off x="1080557" y="135466"/>
            <a:ext cx="22808143" cy="257175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Donation Options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1212134" y="2707217"/>
            <a:ext cx="22544988" cy="994277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hospice patients feel they are too ill to donate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Illness does not automatically disqualify donation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is determined by the recovery organization – not hospice staff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Options may include: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220599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9FD5-0608-71C5-65D2-0B28A754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9" y="338666"/>
            <a:ext cx="20877438" cy="2571751"/>
          </a:xfrm>
        </p:spPr>
        <p:txBody>
          <a:bodyPr anchor="ctr">
            <a:normAutofit/>
          </a:bodyPr>
          <a:lstStyle/>
          <a:p>
            <a:r>
              <a:rPr lang="en-US" sz="9300" dirty="0"/>
              <a:t>Myths &amp; facts about donation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FC2D8B6E-06CF-FB1D-D093-3C088FA8A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465497"/>
              </p:ext>
            </p:extLst>
          </p:nvPr>
        </p:nvGraphicFramePr>
        <p:xfrm>
          <a:off x="1788190" y="1892596"/>
          <a:ext cx="18817707" cy="1009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3079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AE6-1F2C-BB15-855B-6181D62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9B198-474A-9404-D9DC-343B5B048D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7921" y="3850973"/>
            <a:ext cx="23064673" cy="664845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Donation discussions must occur before funeral arrangements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no one knows the patient’s wishes, donation may not happen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takes place within several hours of death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conversations make honoring wishes easier</a:t>
            </a:r>
          </a:p>
        </p:txBody>
      </p:sp>
    </p:spTree>
    <p:extLst>
      <p:ext uri="{BB962C8B-B14F-4D97-AF65-F5344CB8AC3E}">
        <p14:creationId xmlns:p14="http://schemas.microsoft.com/office/powerpoint/2010/main" val="358052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553-88AB-69A8-A588-1386E3A6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57" y="135466"/>
            <a:ext cx="21949564" cy="2571751"/>
          </a:xfrm>
        </p:spPr>
        <p:txBody>
          <a:bodyPr>
            <a:normAutofit/>
          </a:bodyPr>
          <a:lstStyle/>
          <a:p>
            <a:r>
              <a:rPr lang="en-US" dirty="0"/>
              <a:t>Encourage open conversations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5196-DA88-A07E-98B0-C20141374F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54690" y="3388783"/>
            <a:ext cx="22829310" cy="774814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patients and families to discuss donation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Discussing donation is not coercion – it is honoring choice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conversations are often easier before death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should share their wishes with their nurse, social worker, and family.</a:t>
            </a:r>
          </a:p>
        </p:txBody>
      </p:sp>
    </p:spTree>
    <p:extLst>
      <p:ext uri="{BB962C8B-B14F-4D97-AF65-F5344CB8AC3E}">
        <p14:creationId xmlns:p14="http://schemas.microsoft.com/office/powerpoint/2010/main" val="10899776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95F5-C258-6624-AFA2-0C715130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 staff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9728D-3CB0-FFF7-460C-9E164C4254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54690" y="3388783"/>
            <a:ext cx="21836938" cy="664845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if the patient has considered donation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wishes clearly in the medical record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Notify the appropriate recovery organization at time of death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recovery partners to support the family</a:t>
            </a:r>
          </a:p>
        </p:txBody>
      </p:sp>
    </p:spTree>
    <p:extLst>
      <p:ext uri="{BB962C8B-B14F-4D97-AF65-F5344CB8AC3E}">
        <p14:creationId xmlns:p14="http://schemas.microsoft.com/office/powerpoint/2010/main" val="28351344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BAA Powerpoint Template" id="{A4513401-DD1F-481D-AB08-889379C4735C}" vid="{3DA7E8DC-1D55-4C01-8FB3-75E0E7B15A2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howroom">
    <a:dk1>
      <a:srgbClr val="535353"/>
    </a:dk1>
    <a:lt1>
      <a:srgbClr val="FFFFFF"/>
    </a:lt1>
    <a:dk2>
      <a:srgbClr val="A7A7A7"/>
    </a:dk2>
    <a:lt2>
      <a:srgbClr val="535353"/>
    </a:lt2>
    <a:accent1>
      <a:srgbClr val="78AAB3"/>
    </a:accent1>
    <a:accent2>
      <a:srgbClr val="9A9671"/>
    </a:accent2>
    <a:accent3>
      <a:srgbClr val="D9971A"/>
    </a:accent3>
    <a:accent4>
      <a:srgbClr val="D7620E"/>
    </a:accent4>
    <a:accent5>
      <a:srgbClr val="A61702"/>
    </a:accent5>
    <a:accent6>
      <a:srgbClr val="606B7E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418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Gill Sans Light</vt:lpstr>
      <vt:lpstr>Harlow Solid Italic</vt:lpstr>
      <vt:lpstr>Helvetica Neue</vt:lpstr>
      <vt:lpstr>Humanst521 BT Roman</vt:lpstr>
      <vt:lpstr>Wingdings</vt:lpstr>
      <vt:lpstr>Showroom</vt:lpstr>
      <vt:lpstr>Helping Hospice Patients leave a  Legacy</vt:lpstr>
      <vt:lpstr>A lasting legacy</vt:lpstr>
      <vt:lpstr>Uniform Anatomical Gift Act</vt:lpstr>
      <vt:lpstr>Donation Is Supported by Law</vt:lpstr>
      <vt:lpstr>Donation Options</vt:lpstr>
      <vt:lpstr>Myths &amp; facts about donation</vt:lpstr>
      <vt:lpstr>Timing matters</vt:lpstr>
      <vt:lpstr>Encourage open conversations</vt:lpstr>
      <vt:lpstr>Hospice staff role</vt:lpstr>
      <vt:lpstr>Hospice staff not responsible for:</vt:lpstr>
      <vt:lpstr>Terminology matters</vt:lpstr>
      <vt:lpstr>Benefits for families</vt:lpstr>
      <vt:lpstr>Making it happen</vt:lpstr>
      <vt:lpstr>Key takeaway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RaChelle Gruba</dc:creator>
  <cp:lastModifiedBy>Genevieve Magnuson</cp:lastModifiedBy>
  <cp:revision>10</cp:revision>
  <dcterms:created xsi:type="dcterms:W3CDTF">2025-12-02T19:43:23Z</dcterms:created>
  <dcterms:modified xsi:type="dcterms:W3CDTF">2026-04-21T19:58:05Z</dcterms:modified>
</cp:coreProperties>
</file>